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2" r:id="rId4"/>
    <p:sldId id="327" r:id="rId5"/>
    <p:sldId id="299" r:id="rId6"/>
    <p:sldId id="328" r:id="rId7"/>
    <p:sldId id="303" r:id="rId8"/>
    <p:sldId id="304" r:id="rId9"/>
    <p:sldId id="305" r:id="rId10"/>
    <p:sldId id="323" r:id="rId11"/>
    <p:sldId id="326" r:id="rId12"/>
    <p:sldId id="260" r:id="rId13"/>
    <p:sldId id="296" r:id="rId14"/>
    <p:sldId id="300" r:id="rId15"/>
    <p:sldId id="306" r:id="rId16"/>
    <p:sldId id="324" r:id="rId17"/>
    <p:sldId id="325" r:id="rId18"/>
    <p:sldId id="301" r:id="rId19"/>
    <p:sldId id="320" r:id="rId20"/>
    <p:sldId id="315" r:id="rId21"/>
    <p:sldId id="317" r:id="rId22"/>
    <p:sldId id="316" r:id="rId23"/>
    <p:sldId id="302" r:id="rId24"/>
    <p:sldId id="318" r:id="rId25"/>
    <p:sldId id="321" r:id="rId26"/>
    <p:sldId id="283" r:id="rId27"/>
    <p:sldId id="330" r:id="rId28"/>
    <p:sldId id="32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387"/>
  </p:normalViewPr>
  <p:slideViewPr>
    <p:cSldViewPr>
      <p:cViewPr varScale="1">
        <p:scale>
          <a:sx n="121" d="100"/>
          <a:sy n="121" d="100"/>
        </p:scale>
        <p:origin x="184" y="4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3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75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www.biorxiv.org/content/10.1101/262501v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0.png"/><Relationship Id="rId5" Type="http://schemas.openxmlformats.org/officeDocument/2006/relationships/image" Target="../media/image15.png"/><Relationship Id="rId15" Type="http://schemas.openxmlformats.org/officeDocument/2006/relationships/hyperlink" Target="https://arxiv.org/pdf/1812.04948.pdf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70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001DD1-B2CC-1729-D607-E087ACD3BDED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</a:t>
            </a: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955AEF-E397-92D9-EAC1-18F32AF9EB0C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</a:t>
            </a: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233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34" y="3718800"/>
            <a:ext cx="1258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Summary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8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9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2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3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4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058230"/>
              <a:chOff x="4958863" y="4653136"/>
              <a:chExt cx="2243423" cy="1058230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614C99-58E3-2A4E-6940-FF3436B1D7BC}"/>
              </a:ext>
            </a:extLst>
          </p:cNvPr>
          <p:cNvGrpSpPr/>
          <p:nvPr/>
        </p:nvGrpSpPr>
        <p:grpSpPr>
          <a:xfrm>
            <a:off x="5492424" y="3294952"/>
            <a:ext cx="1440000" cy="1291359"/>
            <a:chOff x="5465200" y="3540395"/>
            <a:chExt cx="1440000" cy="129135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801131" y="4236990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5465200" y="3540395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5EC0A40-22E0-67FB-2108-3FCD2AF599BD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3717032"/>
            <a:ext cx="12582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369F4C-6896-F59F-E206-CE1A47C2CB67}"/>
              </a:ext>
            </a:extLst>
          </p:cNvPr>
          <p:cNvSpPr txBox="1"/>
          <p:nvPr/>
        </p:nvSpPr>
        <p:spPr>
          <a:xfrm>
            <a:off x="1487448" y="342966"/>
            <a:ext cx="662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319111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F3133F-DC4C-1485-18B0-022DD8ACDA99}"/>
              </a:ext>
            </a:extLst>
          </p:cNvPr>
          <p:cNvSpPr txBox="1"/>
          <p:nvPr/>
        </p:nvSpPr>
        <p:spPr>
          <a:xfrm>
            <a:off x="1487448" y="342966"/>
            <a:ext cx="48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datasets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410724" y="1458226"/>
            <a:ext cx="6059210" cy="3821919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8827DF-8BB9-13DA-B81A-AB2B0BBEF9D1}"/>
              </a:ext>
            </a:extLst>
          </p:cNvPr>
          <p:cNvSpPr txBox="1"/>
          <p:nvPr/>
        </p:nvSpPr>
        <p:spPr>
          <a:xfrm>
            <a:off x="1487448" y="342966"/>
            <a:ext cx="48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datasets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comparison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7741"/>
            <a:ext cx="7680000" cy="576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191344" y="2996952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089877" y="2132856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89877" y="2182071"/>
            <a:ext cx="3542629" cy="1076491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stCxn id="9" idx="3"/>
          </p:cNvCxnSpPr>
          <p:nvPr/>
        </p:nvCxnSpPr>
        <p:spPr>
          <a:xfrm>
            <a:off x="2089877" y="3258562"/>
            <a:ext cx="5846885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78173" y="4431033"/>
            <a:ext cx="268518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录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9708359" y="2823099"/>
            <a:ext cx="2608146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background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scPerb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future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PBMC-Kang dataset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PBMC-Zheng dataset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086684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501008"/>
            <a:ext cx="115212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27687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40000" y="4608000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Hpoly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Dataset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Future</a:t>
            </a:r>
            <a:endParaRPr lang="zh-CN" altLang="en-US" sz="5400" b="1" spc="600" dirty="0">
              <a:solidFill>
                <a:srgbClr val="F57F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895752" y="1305077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315489" y="1513393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cells 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315489" y="3895763"/>
            <a:ext cx="5857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315488" y="4902283"/>
            <a:ext cx="654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may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breakthroughs in fields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tissue cell function, microenvironment interaction, developmental process lineage tracking, and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pathology.</a:t>
            </a:r>
            <a:endParaRPr lang="en-US" altLang="zh-CN" sz="24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315489" y="2519912"/>
            <a:ext cx="639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543823" y="1988840"/>
                <a:ext cx="309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447928" y="1725310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Thanks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for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listening!</a:t>
            </a:r>
            <a:endParaRPr lang="zh-CN" altLang="en-US" sz="4000" dirty="0"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References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96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66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What is perturbation?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33" y="2265023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4" y="1340768"/>
            <a:ext cx="1019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7B5D06-41E8-F33F-B962-56C6D06314DC}"/>
              </a:ext>
            </a:extLst>
          </p:cNvPr>
          <p:cNvSpPr txBox="1"/>
          <p:nvPr/>
        </p:nvSpPr>
        <p:spPr>
          <a:xfrm>
            <a:off x="911424" y="5487615"/>
            <a:ext cx="933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7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What is single-cell?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81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504292" y="3460938"/>
                <a:ext cx="5205744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 technique (traditional)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3971303" y="4869160"/>
                <a:ext cx="4473763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92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What is single-cell?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751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784687" y="2060365"/>
            <a:ext cx="4836837" cy="4285763"/>
            <a:chOff x="478102" y="2060364"/>
            <a:chExt cx="4836837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478102" y="2060364"/>
              <a:ext cx="483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 technique (traditional)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794184" y="2060364"/>
            <a:ext cx="4161972" cy="4285764"/>
            <a:chOff x="6464860" y="2060363"/>
            <a:chExt cx="4161972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464860" y="2060363"/>
              <a:ext cx="4161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Why prediction?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327849"/>
            <a:ext cx="4427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predicting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83347"/>
            <a:ext cx="1046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prediction could provide insight for curing diseases.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2625926"/>
            <a:ext cx="87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whether a kind of new drugs could kill cancer cells or not.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3206950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trials?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787974"/>
            <a:ext cx="659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problem!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effect!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723705" y="4368998"/>
            <a:ext cx="950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this drug significantly decrease the gene expression of 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could it significantly increase the gene expression of anti-cancer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705" y="5319355"/>
            <a:ext cx="8340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could provide accurate predictions of such cases.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 precious data for their future studying and researches.</a:t>
            </a: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810265" y="1327268"/>
            <a:ext cx="7064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existing solutions to this question?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10265" y="1940639"/>
            <a:ext cx="6506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methods: such as linear regression.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GANs: such as CGAN, WGAN, and sc-WGAN.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VAEs: such as CVAE and scGen.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10265" y="3467328"/>
            <a:ext cx="6396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limitations of these solutions?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00879"/>
            <a:ext cx="1119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 have poor predicting ability for non-linear cases.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would provide “versatile” results, and the training process is not stable.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 could result in “vague” results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could not divide control data from perturbed data).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69B7D5-CF13-8D7A-A9DE-B63D26E3CEDB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s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813023-D89A-CABC-8044-F586615186A4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s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</TotalTime>
  <Words>1055</Words>
  <Application>Microsoft Macintosh PowerPoint</Application>
  <PresentationFormat>宽屏</PresentationFormat>
  <Paragraphs>192</Paragraphs>
  <Slides>28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等线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Consolas</vt:lpstr>
      <vt:lpstr>Franklin Gothic Medium Cond</vt:lpstr>
      <vt:lpstr>Helvetica Light</vt:lpstr>
      <vt:lpstr>Impact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221</cp:revision>
  <dcterms:modified xsi:type="dcterms:W3CDTF">2023-11-11T12:23:44Z</dcterms:modified>
</cp:coreProperties>
</file>